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17" r:id="rId2"/>
    <p:sldId id="263" r:id="rId3"/>
    <p:sldId id="643" r:id="rId4"/>
    <p:sldId id="655" r:id="rId5"/>
    <p:sldId id="650" r:id="rId6"/>
    <p:sldId id="649" r:id="rId7"/>
    <p:sldId id="653" r:id="rId8"/>
    <p:sldId id="648" r:id="rId9"/>
    <p:sldId id="296" r:id="rId10"/>
    <p:sldId id="658" r:id="rId11"/>
    <p:sldId id="659" r:id="rId12"/>
    <p:sldId id="661" r:id="rId13"/>
    <p:sldId id="662" r:id="rId14"/>
    <p:sldId id="646" r:id="rId15"/>
    <p:sldId id="323" r:id="rId16"/>
    <p:sldId id="644" r:id="rId17"/>
    <p:sldId id="398" r:id="rId18"/>
    <p:sldId id="652" r:id="rId19"/>
    <p:sldId id="651" r:id="rId20"/>
    <p:sldId id="654" r:id="rId21"/>
    <p:sldId id="390" r:id="rId22"/>
    <p:sldId id="363" r:id="rId23"/>
    <p:sldId id="645" r:id="rId24"/>
    <p:sldId id="378" r:id="rId25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59" autoAdjust="0"/>
    <p:restoredTop sz="90909" autoAdjust="0"/>
  </p:normalViewPr>
  <p:slideViewPr>
    <p:cSldViewPr snapToGrid="0" snapToObjects="1">
      <p:cViewPr varScale="1">
        <p:scale>
          <a:sx n="55" d="100"/>
          <a:sy n="55" d="100"/>
        </p:scale>
        <p:origin x="64" y="396"/>
      </p:cViewPr>
      <p:guideLst/>
    </p:cSldViewPr>
  </p:slideViewPr>
  <p:outlineViewPr>
    <p:cViewPr>
      <p:scale>
        <a:sx n="33" d="100"/>
        <a:sy n="33" d="100"/>
      </p:scale>
      <p:origin x="0" y="-1868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191C-6809-DD4C-AA37-21F7D1D24AC1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B0D31-3023-7A46-99C8-FE8570930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9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2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4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9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B0D31-3023-7A46-99C8-FE85709306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5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DCCEB7-8405-4010-8DD4-A18010E9F818}"/>
              </a:ext>
            </a:extLst>
          </p:cNvPr>
          <p:cNvGrpSpPr/>
          <p:nvPr userDrawn="1"/>
        </p:nvGrpSpPr>
        <p:grpSpPr>
          <a:xfrm rot="10800000">
            <a:off x="11746690" y="4739638"/>
            <a:ext cx="377373" cy="1447800"/>
            <a:chOff x="-43543" y="566057"/>
            <a:chExt cx="377373" cy="1447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0680F7-691E-49B6-AC7D-77C12645DE1C}"/>
                </a:ext>
              </a:extLst>
            </p:cNvPr>
            <p:cNvSpPr/>
            <p:nvPr/>
          </p:nvSpPr>
          <p:spPr>
            <a:xfrm>
              <a:off x="-43543" y="566057"/>
              <a:ext cx="377373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E08A7A-A9BE-42CB-A204-64C44ECBC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79515" y="1152360"/>
              <a:ext cx="1049315" cy="27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1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3D26F7-0929-46B1-A476-841AD38FDE86}"/>
              </a:ext>
            </a:extLst>
          </p:cNvPr>
          <p:cNvGrpSpPr/>
          <p:nvPr userDrawn="1"/>
        </p:nvGrpSpPr>
        <p:grpSpPr>
          <a:xfrm rot="10800000">
            <a:off x="11746688" y="4762788"/>
            <a:ext cx="377373" cy="1447800"/>
            <a:chOff x="-43543" y="566057"/>
            <a:chExt cx="377373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595EC0-22A2-4391-8522-4B69351ACA4D}"/>
                </a:ext>
              </a:extLst>
            </p:cNvPr>
            <p:cNvSpPr/>
            <p:nvPr/>
          </p:nvSpPr>
          <p:spPr>
            <a:xfrm>
              <a:off x="-43543" y="566057"/>
              <a:ext cx="377373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8628A0-1BA9-4BC0-98A5-6244A208B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79515" y="1152360"/>
              <a:ext cx="1049315" cy="27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88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E492-C2E6-7646-8866-06D423B7110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5509-A7F1-8D4D-BE50-91C69E2D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6485" y="1846770"/>
            <a:ext cx="12231805" cy="5011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245A8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3564" y="6145154"/>
            <a:ext cx="445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roxima Soft" panose="02000506030000020004" pitchFamily="50" charset="0"/>
              </a:rPr>
              <a:t>Global Sensory Excellence 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Proxima Soft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23" y="2117331"/>
            <a:ext cx="58617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Binod Maitin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FlavorActiV Limited, UK </a:t>
            </a:r>
          </a:p>
          <a:p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245A8C"/>
                </a:solidFill>
                <a:latin typeface="Century Gothic" panose="020B0502020202020204" pitchFamily="34" charset="0"/>
              </a:rPr>
              <a:t>	</a:t>
            </a:r>
            <a:endParaRPr lang="en-US" sz="2400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336699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Technical Seminar </a:t>
            </a:r>
          </a:p>
          <a:p>
            <a:r>
              <a:rPr lang="en-US" sz="2800" b="1" dirty="0">
                <a:solidFill>
                  <a:srgbClr val="336699"/>
                </a:solidFill>
                <a:latin typeface="Century Gothic" panose="020B0502020202020204" pitchFamily="34" charset="0"/>
              </a:rPr>
              <a:t>New Delhi , February 7-8,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32" y="5358487"/>
            <a:ext cx="2285042" cy="667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58DE8-486B-4235-8769-C91B74E4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8" y="4539153"/>
            <a:ext cx="1971025" cy="888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E206DE-0D8E-4FA8-A1B6-A7F2B34259F8}"/>
              </a:ext>
            </a:extLst>
          </p:cNvPr>
          <p:cNvSpPr txBox="1"/>
          <p:nvPr/>
        </p:nvSpPr>
        <p:spPr>
          <a:xfrm>
            <a:off x="6485" y="26237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</a:t>
            </a:r>
            <a:r>
              <a:rPr lang="en-GB" sz="3600" b="1" dirty="0">
                <a:solidFill>
                  <a:schemeClr val="bg1"/>
                </a:solidFill>
              </a:rPr>
              <a:t>Assuring 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Ultrapure Quality of Neutral Alcohol for Vodka &amp; Gin – An Overview”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492" y="180050"/>
            <a:ext cx="12149016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Congeners Desired in Ultrapure Neutral Alcohol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C29064-F81A-4D53-A46E-0C93047F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4802"/>
              </p:ext>
            </p:extLst>
          </p:nvPr>
        </p:nvGraphicFramePr>
        <p:xfrm>
          <a:off x="21492" y="3474875"/>
          <a:ext cx="11699264" cy="1685712"/>
        </p:xfrm>
        <a:graphic>
          <a:graphicData uri="http://schemas.openxmlformats.org/drawingml/2006/table">
            <a:tbl>
              <a:tblPr/>
              <a:tblGrid>
                <a:gridCol w="3439338">
                  <a:extLst>
                    <a:ext uri="{9D8B030D-6E8A-4147-A177-3AD203B41FA5}">
                      <a16:colId xmlns:a16="http://schemas.microsoft.com/office/drawing/2014/main" val="3763915395"/>
                    </a:ext>
                  </a:extLst>
                </a:gridCol>
                <a:gridCol w="2008849">
                  <a:extLst>
                    <a:ext uri="{9D8B030D-6E8A-4147-A177-3AD203B41FA5}">
                      <a16:colId xmlns:a16="http://schemas.microsoft.com/office/drawing/2014/main" val="352854017"/>
                    </a:ext>
                  </a:extLst>
                </a:gridCol>
                <a:gridCol w="2007227">
                  <a:extLst>
                    <a:ext uri="{9D8B030D-6E8A-4147-A177-3AD203B41FA5}">
                      <a16:colId xmlns:a16="http://schemas.microsoft.com/office/drawing/2014/main" val="2767936565"/>
                    </a:ext>
                  </a:extLst>
                </a:gridCol>
                <a:gridCol w="2007227">
                  <a:extLst>
                    <a:ext uri="{9D8B030D-6E8A-4147-A177-3AD203B41FA5}">
                      <a16:colId xmlns:a16="http://schemas.microsoft.com/office/drawing/2014/main" val="254452517"/>
                    </a:ext>
                  </a:extLst>
                </a:gridCol>
                <a:gridCol w="2236623">
                  <a:extLst>
                    <a:ext uri="{9D8B030D-6E8A-4147-A177-3AD203B41FA5}">
                      <a16:colId xmlns:a16="http://schemas.microsoft.com/office/drawing/2014/main" val="3524671619"/>
                    </a:ext>
                  </a:extLst>
                </a:gridCol>
              </a:tblGrid>
              <a:tr h="4795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 270nm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UV-Visible Spectrophotometric Test Method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abs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0.0000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41001"/>
                  </a:ext>
                </a:extLst>
              </a:tr>
              <a:tr h="16767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at 240nm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abs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0.030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82051"/>
                  </a:ext>
                </a:extLst>
              </a:tr>
              <a:tr h="136578">
                <a:tc vMerge="1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at 230nm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abs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0.079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59606"/>
                  </a:ext>
                </a:extLst>
              </a:tr>
              <a:tr h="1377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at 230nm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93167"/>
                  </a:ext>
                </a:extLst>
              </a:tr>
              <a:tr h="5209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at 220nm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abs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0.166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84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603A20-8C39-4593-88D8-4919252C1B12}"/>
              </a:ext>
            </a:extLst>
          </p:cNvPr>
          <p:cNvSpPr txBox="1"/>
          <p:nvPr/>
        </p:nvSpPr>
        <p:spPr>
          <a:xfrm>
            <a:off x="2083579" y="1054212"/>
            <a:ext cx="802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GC Purity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Sensory Neutrality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UV purity</a:t>
            </a:r>
          </a:p>
        </p:txBody>
      </p:sp>
    </p:spTree>
    <p:extLst>
      <p:ext uri="{BB962C8B-B14F-4D97-AF65-F5344CB8AC3E}">
        <p14:creationId xmlns:p14="http://schemas.microsoft.com/office/powerpoint/2010/main" val="280244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492" y="180050"/>
            <a:ext cx="12149016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Fermentations Imperatives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03A20-8C39-4593-88D8-4919252C1B12}"/>
              </a:ext>
            </a:extLst>
          </p:cNvPr>
          <p:cNvSpPr txBox="1"/>
          <p:nvPr/>
        </p:nvSpPr>
        <p:spPr>
          <a:xfrm>
            <a:off x="102516" y="1204683"/>
            <a:ext cx="117383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Consistent fermentation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Vitality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1"/>
                </a:solidFill>
              </a:rPr>
              <a:t>Rapidfermentation</a:t>
            </a:r>
            <a:endParaRPr lang="en-US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Alcohol yield &amp; consistent fermentation yield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Temperature/ Osmotic /Ethanol stress tolerance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Consistent temperature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Controlled pH condition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Competitive against lactic acid bacteria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Reduced yeast biomass </a:t>
            </a:r>
            <a:r>
              <a:rPr lang="en-US" sz="4000" b="1" dirty="0" err="1">
                <a:solidFill>
                  <a:schemeClr val="bg1"/>
                </a:solidFill>
              </a:rPr>
              <a:t>producion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492" y="180050"/>
            <a:ext cx="12149016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Distillation Imperatives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03A20-8C39-4593-88D8-4919252C1B12}"/>
              </a:ext>
            </a:extLst>
          </p:cNvPr>
          <p:cNvSpPr txBox="1"/>
          <p:nvPr/>
        </p:nvSpPr>
        <p:spPr>
          <a:xfrm>
            <a:off x="-1" y="898777"/>
            <a:ext cx="121490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Separate congeners with boiling points close to ethanol using hydro-selection/extractive distillation.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Demethylising</a:t>
            </a:r>
            <a:r>
              <a:rPr lang="en-US" sz="4400" b="1" dirty="0">
                <a:solidFill>
                  <a:schemeClr val="bg1"/>
                </a:solidFill>
              </a:rPr>
              <a:t> column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Ozonation, activated carbon adsorption and gas stripping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</a:rPr>
              <a:t>Look at newer ideas : iStill Distilling with carbon </a:t>
            </a:r>
            <a:r>
              <a:rPr lang="en-US" sz="4400" b="1" dirty="0" err="1">
                <a:solidFill>
                  <a:schemeClr val="bg1"/>
                </a:solidFill>
              </a:rPr>
              <a:t>extraxtor</a:t>
            </a:r>
            <a:r>
              <a:rPr lang="en-US" sz="4400" b="1" dirty="0">
                <a:solidFill>
                  <a:schemeClr val="bg1"/>
                </a:solidFill>
              </a:rPr>
              <a:t> introduced recently for craft segment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F9327-749A-40C0-B5BD-847865A2790E}"/>
              </a:ext>
            </a:extLst>
          </p:cNvPr>
          <p:cNvSpPr/>
          <p:nvPr/>
        </p:nvSpPr>
        <p:spPr>
          <a:xfrm>
            <a:off x="162046" y="1045532"/>
            <a:ext cx="715315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4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Next generation alcohol production equipment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4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Helps the distiller with automated and robotized controls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4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To make either the best taste rich or neutral spirits</a:t>
            </a:r>
            <a:endParaRPr lang="en-US" sz="4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Utilizes carbon in the Extractor to remove congener traces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71E06-AF52-4DF1-83C8-FF4079AF8897}"/>
              </a:ext>
            </a:extLst>
          </p:cNvPr>
          <p:cNvSpPr txBox="1"/>
          <p:nvPr/>
        </p:nvSpPr>
        <p:spPr>
          <a:xfrm>
            <a:off x="1180619" y="208345"/>
            <a:ext cx="8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iStill Distillation With Extractor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F5120-3E49-480F-BC5B-F403D605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102" y="916231"/>
            <a:ext cx="4150676" cy="55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84E271-AAD3-4A95-8274-0AC8CEF91C1F}"/>
              </a:ext>
            </a:extLst>
          </p:cNvPr>
          <p:cNvSpPr txBox="1"/>
          <p:nvPr/>
        </p:nvSpPr>
        <p:spPr>
          <a:xfrm>
            <a:off x="0" y="1840497"/>
            <a:ext cx="120645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400" b="1" dirty="0">
                <a:solidFill>
                  <a:schemeClr val="bg1"/>
                </a:solidFill>
              </a:rPr>
              <a:t>Analytical Detection for monitoring </a:t>
            </a:r>
            <a:r>
              <a:rPr lang="en-GB" sz="4400" b="1" dirty="0" err="1">
                <a:solidFill>
                  <a:schemeClr val="bg1"/>
                </a:solidFill>
              </a:rPr>
              <a:t>Olfactry</a:t>
            </a:r>
            <a:r>
              <a:rPr lang="en-GB" sz="4400" b="1" dirty="0">
                <a:solidFill>
                  <a:schemeClr val="bg1"/>
                </a:solidFill>
              </a:rPr>
              <a:t>-GCMS, Electronic Nose / </a:t>
            </a:r>
            <a:r>
              <a:rPr lang="en-GB" sz="4400" b="1" dirty="0" err="1">
                <a:solidFill>
                  <a:schemeClr val="bg1"/>
                </a:solidFill>
              </a:rPr>
              <a:t>Tounge</a:t>
            </a:r>
            <a:endParaRPr lang="en-GB" sz="4400" b="1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4400" b="1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400" b="1" dirty="0">
                <a:solidFill>
                  <a:schemeClr val="bg1"/>
                </a:solidFill>
              </a:rPr>
              <a:t>Enhanced Sensory Sensitivity through Good Sensory Practices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C8F57-9489-4867-96C0-21CB3E0332F5}"/>
              </a:ext>
            </a:extLst>
          </p:cNvPr>
          <p:cNvSpPr txBox="1"/>
          <p:nvPr/>
        </p:nvSpPr>
        <p:spPr>
          <a:xfrm>
            <a:off x="204580" y="0"/>
            <a:ext cx="12064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removal of Congener traces</a:t>
            </a:r>
          </a:p>
        </p:txBody>
      </p:sp>
    </p:spTree>
    <p:extLst>
      <p:ext uri="{BB962C8B-B14F-4D97-AF65-F5344CB8AC3E}">
        <p14:creationId xmlns:p14="http://schemas.microsoft.com/office/powerpoint/2010/main" val="90628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1062514" y="246625"/>
            <a:ext cx="10299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+mn-lt"/>
              </a:rPr>
              <a:t>Sensory Evaluation Methods for Neutral Spirits 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-11575" y="1231364"/>
            <a:ext cx="12074487" cy="529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Scoring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(Ratio Scale 0 -10)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hangingPunct="1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Threshold  or Sensitivity Tests</a:t>
            </a:r>
          </a:p>
          <a:p>
            <a:pPr marL="457200" indent="-457200" eaLnBrk="1" hangingPunct="1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bg1"/>
                </a:solidFill>
                <a:latin typeface="+mn-lt"/>
              </a:rPr>
              <a:t>Difference Tests</a:t>
            </a:r>
          </a:p>
          <a:p>
            <a:pPr marL="1200150" lvl="1" indent="-457200" eaLnBrk="1" hangingPunct="1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bg1"/>
                </a:solidFill>
                <a:latin typeface="+mn-lt"/>
              </a:rPr>
              <a:t>Triangle &amp; Tetrad </a:t>
            </a:r>
          </a:p>
          <a:p>
            <a:pPr marL="1200150" lvl="1" indent="-457200" eaLnBrk="1" hangingPunct="1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bg1"/>
                </a:solidFill>
                <a:latin typeface="+mn-lt"/>
              </a:rPr>
              <a:t>Difference from Control (DFC) </a:t>
            </a:r>
          </a:p>
          <a:p>
            <a:pPr marL="1600200" lvl="2" indent="-457200" eaLnBrk="1" hangingPunct="1">
              <a:lnSpc>
                <a:spcPct val="65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An adaptation of Degree of Difference test </a:t>
            </a:r>
          </a:p>
          <a:p>
            <a:pPr marL="1600200" lvl="2" indent="-457200" eaLnBrk="1" hangingPunct="1">
              <a:lnSpc>
                <a:spcPct val="65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Deals with batch to batch variations. </a:t>
            </a:r>
          </a:p>
          <a:p>
            <a:pPr marL="1600200" lvl="2" indent="-457200" eaLnBrk="1" hangingPunct="1">
              <a:lnSpc>
                <a:spcPct val="65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Discrimination sensory testing with an identified control evaluate &amp; scale perceived difference from control.</a:t>
            </a:r>
          </a:p>
          <a:p>
            <a:pPr marL="1200150" lvl="1" indent="-457200" eaLnBrk="1" hangingPunct="1"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Category scale from “Not Different” to “Extremely Different”.  !</a:t>
            </a:r>
            <a:endParaRPr lang="en-IN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79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4749D-8256-41A9-A8B5-EBF02F8E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07" y="635791"/>
            <a:ext cx="8336238" cy="46386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4E271-AAD3-4A95-8274-0AC8CEF91C1F}"/>
              </a:ext>
            </a:extLst>
          </p:cNvPr>
          <p:cNvSpPr txBox="1"/>
          <p:nvPr/>
        </p:nvSpPr>
        <p:spPr>
          <a:xfrm>
            <a:off x="1692610" y="-10539"/>
            <a:ext cx="896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GMP Flavours Facilitates </a:t>
            </a:r>
            <a:r>
              <a:rPr lang="en-GB" sz="3600" b="1" dirty="0" err="1">
                <a:solidFill>
                  <a:schemeClr val="bg1"/>
                </a:solidFill>
              </a:rPr>
              <a:t>Retronasal</a:t>
            </a:r>
            <a:r>
              <a:rPr lang="en-GB" sz="3600" b="1" dirty="0">
                <a:solidFill>
                  <a:schemeClr val="bg1"/>
                </a:solidFill>
              </a:rPr>
              <a:t> Tasting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FDD21-ABC5-4F9F-9902-22B1693FA6F5}"/>
              </a:ext>
            </a:extLst>
          </p:cNvPr>
          <p:cNvSpPr txBox="1"/>
          <p:nvPr/>
        </p:nvSpPr>
        <p:spPr>
          <a:xfrm>
            <a:off x="0" y="5334929"/>
            <a:ext cx="11725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bg1"/>
                </a:solidFill>
              </a:rPr>
              <a:t>The Nose &amp; Mouth are connected. </a:t>
            </a:r>
            <a:r>
              <a:rPr lang="en-US" sz="2400" b="1" dirty="0">
                <a:solidFill>
                  <a:schemeClr val="bg1"/>
                </a:solidFill>
              </a:rPr>
              <a:t>Molecules released into the air inside our mouths as we chew and swallow travel up through the </a:t>
            </a:r>
            <a:r>
              <a:rPr lang="en-US" sz="2400" b="1" dirty="0" err="1">
                <a:solidFill>
                  <a:schemeClr val="bg1"/>
                </a:solidFill>
              </a:rPr>
              <a:t>retronasal</a:t>
            </a:r>
            <a:r>
              <a:rPr lang="en-US" sz="2400" b="1" dirty="0">
                <a:solidFill>
                  <a:schemeClr val="bg1"/>
                </a:solidFill>
              </a:rPr>
              <a:t> passage into the nose, then move up and contact the olfactory epithelium. Flavor is the combination of true taste (sweet, salty, sour, bitter) and </a:t>
            </a:r>
            <a:r>
              <a:rPr lang="en-US" sz="2400" b="1" dirty="0" err="1">
                <a:solidFill>
                  <a:schemeClr val="bg1"/>
                </a:solidFill>
              </a:rPr>
              <a:t>retronasal</a:t>
            </a:r>
            <a:r>
              <a:rPr lang="en-US" sz="2400" b="1" dirty="0">
                <a:solidFill>
                  <a:schemeClr val="bg1"/>
                </a:solidFill>
              </a:rPr>
              <a:t> olfaction and mouthfeel</a:t>
            </a:r>
          </a:p>
        </p:txBody>
      </p:sp>
    </p:spTree>
    <p:extLst>
      <p:ext uri="{BB962C8B-B14F-4D97-AF65-F5344CB8AC3E}">
        <p14:creationId xmlns:p14="http://schemas.microsoft.com/office/powerpoint/2010/main" val="143412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6" y="84201"/>
            <a:ext cx="8390907" cy="67134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Flavour  release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transport in the mouth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nose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892164"/>
            <a:ext cx="8471660" cy="54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4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ECF51-9F1F-4710-80DE-95BE1CDF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3" y="687424"/>
            <a:ext cx="12269585" cy="67807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D13A22-E268-458D-B998-9BD15DEAEBDD}"/>
              </a:ext>
            </a:extLst>
          </p:cNvPr>
          <p:cNvSpPr/>
          <p:nvPr/>
        </p:nvSpPr>
        <p:spPr>
          <a:xfrm>
            <a:off x="1050587" y="297783"/>
            <a:ext cx="10739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GMP Flavours For Sensory Panel Training and Proficiency Calibration </a:t>
            </a:r>
          </a:p>
        </p:txBody>
      </p:sp>
    </p:spTree>
    <p:extLst>
      <p:ext uri="{BB962C8B-B14F-4D97-AF65-F5344CB8AC3E}">
        <p14:creationId xmlns:p14="http://schemas.microsoft.com/office/powerpoint/2010/main" val="103391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1AA7ED8-34D6-4C94-9CDE-39A72835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0" y="908164"/>
            <a:ext cx="10848108" cy="5949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254905-6D2E-4ADE-913D-540819BF6295}"/>
              </a:ext>
            </a:extLst>
          </p:cNvPr>
          <p:cNvSpPr/>
          <p:nvPr/>
        </p:nvSpPr>
        <p:spPr>
          <a:xfrm>
            <a:off x="1076527" y="112029"/>
            <a:ext cx="1028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Structured approach in developing sensory skills</a:t>
            </a:r>
          </a:p>
        </p:txBody>
      </p:sp>
    </p:spTree>
    <p:extLst>
      <p:ext uri="{BB962C8B-B14F-4D97-AF65-F5344CB8AC3E}">
        <p14:creationId xmlns:p14="http://schemas.microsoft.com/office/powerpoint/2010/main" val="3673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86" y="19019"/>
            <a:ext cx="12149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Contents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829" y="1264213"/>
            <a:ext cx="961814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Alcohol -  Quality Imperatives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Off-notes  &amp; Specifications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Fermentation &amp; Distillation Imperatives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removal of congeners traces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Analytical Methods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 Evaluation Methods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 Proficiency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271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10D0-FAA4-4A05-A55A-7114857F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87" y="122830"/>
            <a:ext cx="10814713" cy="74380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Method of Proficiency Assessment?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E7390-891B-4FE3-9396-089CCEF9D4CD}"/>
              </a:ext>
            </a:extLst>
          </p:cNvPr>
          <p:cNvSpPr txBox="1"/>
          <p:nvPr/>
        </p:nvSpPr>
        <p:spPr>
          <a:xfrm>
            <a:off x="177421" y="1401921"/>
            <a:ext cx="11378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entury Gothic" pitchFamily="34" charset="0"/>
              </a:rPr>
              <a:t>Measures &amp; Calibrate sensory skills of spirit assessors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entury Gothic" pitchFamily="34" charset="0"/>
              </a:rPr>
              <a:t>Gives a common language of typical off-notes in 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Ultimately improves quality of the produced NS &amp; NS based spirits beverages </a:t>
            </a:r>
          </a:p>
          <a:p>
            <a:r>
              <a:rPr lang="en-GB" sz="32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9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69EDCB-54B2-4F06-948D-D2041284A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/>
          <a:stretch/>
        </p:blipFill>
        <p:spPr>
          <a:xfrm>
            <a:off x="6085114" y="0"/>
            <a:ext cx="6106886" cy="2724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EF19D8-AB01-4CC6-AC9E-88A15E5A3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14635" r="17866" b="17403"/>
          <a:stretch/>
        </p:blipFill>
        <p:spPr>
          <a:xfrm>
            <a:off x="6085112" y="4513440"/>
            <a:ext cx="6106887" cy="2344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96C6B3-AF60-4E7D-9C40-4DDB3E9A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"/>
          <a:stretch/>
        </p:blipFill>
        <p:spPr>
          <a:xfrm>
            <a:off x="6085115" y="2724727"/>
            <a:ext cx="6106886" cy="1788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32EA2-239A-47AF-87BB-D0E3C994002B}"/>
              </a:ext>
            </a:extLst>
          </p:cNvPr>
          <p:cNvSpPr txBox="1"/>
          <p:nvPr/>
        </p:nvSpPr>
        <p:spPr>
          <a:xfrm>
            <a:off x="367647" y="79587"/>
            <a:ext cx="5505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Soft" panose="02000506030000020004" pitchFamily="50" charset="0"/>
              </a:rPr>
              <a:t>Proficiency - Taste</a:t>
            </a:r>
            <a:endParaRPr kumimoji="0" lang="en-GB" sz="4400" b="1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Soft" panose="02000506030000020004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CEADE-0D8F-4B58-9B20-4793350FBA85}"/>
              </a:ext>
            </a:extLst>
          </p:cNvPr>
          <p:cNvSpPr txBox="1"/>
          <p:nvPr/>
        </p:nvSpPr>
        <p:spPr>
          <a:xfrm>
            <a:off x="367647" y="1530736"/>
            <a:ext cx="5315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white"/>
                </a:solidFill>
                <a:latin typeface="Proxima Soft" panose="02000506030000020004" pitchFamily="50" charset="0"/>
              </a:rPr>
              <a:t>Produced to GMP Quality Standards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Soft" panose="020005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white"/>
                </a:solidFill>
                <a:latin typeface="Proxima Soft" panose="02000506030000020004" pitchFamily="50" charset="0"/>
              </a:rPr>
              <a:t>Colour coded format for easy use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Soft" panose="020005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white"/>
                </a:solidFill>
                <a:latin typeface="Proxima Soft" panose="02000506030000020004" pitchFamily="50" charset="0"/>
              </a:rPr>
              <a:t>Provided in Pharmaceutical blister packs – protected from air and moisture and easy to use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Soft" panose="020005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white"/>
                </a:solidFill>
                <a:latin typeface="Proxima Soft" panose="02000506030000020004" pitchFamily="50" charset="0"/>
              </a:rPr>
              <a:t>Documentation and labels provided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Soft" panose="020005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white"/>
                </a:solidFill>
                <a:latin typeface="Proxima Soft" panose="02000506030000020004" pitchFamily="50" charset="0"/>
              </a:rPr>
              <a:t>Test to results takes 30 mins</a:t>
            </a:r>
          </a:p>
        </p:txBody>
      </p:sp>
    </p:spTree>
    <p:extLst>
      <p:ext uri="{BB962C8B-B14F-4D97-AF65-F5344CB8AC3E}">
        <p14:creationId xmlns:p14="http://schemas.microsoft.com/office/powerpoint/2010/main" val="19277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008" y="155001"/>
            <a:ext cx="1162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Sensory Proficiency Scheme – 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Methods of Validation</a:t>
            </a:r>
            <a:endParaRPr lang="en-GB" sz="4400" b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678361" y="1808531"/>
            <a:ext cx="10445830" cy="434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7750">
              <a:lnSpc>
                <a:spcPct val="100000"/>
              </a:lnSpc>
            </a:pPr>
            <a:r>
              <a:rPr sz="26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Flavour Identification Validation</a:t>
            </a:r>
            <a:r>
              <a:rPr sz="2600" spc="-10" dirty="0">
                <a:solidFill>
                  <a:schemeClr val="bg1"/>
                </a:solidFill>
                <a:latin typeface="Century Gothic"/>
                <a:cs typeface="Century Gothic"/>
              </a:rPr>
              <a:t>:  </a:t>
            </a:r>
            <a:endParaRPr lang="en-GB" sz="2600" spc="-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1047750">
              <a:lnSpc>
                <a:spcPct val="100000"/>
              </a:lnSpc>
            </a:pPr>
            <a:r>
              <a:rPr sz="2600" dirty="0">
                <a:solidFill>
                  <a:schemeClr val="bg1"/>
                </a:solidFill>
                <a:latin typeface="Century Gothic"/>
                <a:cs typeface="Century Gothic"/>
              </a:rPr>
              <a:t>Individual </a:t>
            </a:r>
            <a:r>
              <a:rPr sz="2600" spc="-5" dirty="0">
                <a:solidFill>
                  <a:schemeClr val="bg1"/>
                </a:solidFill>
                <a:latin typeface="Century Gothic"/>
                <a:cs typeface="Century Gothic"/>
              </a:rPr>
              <a:t>flavour </a:t>
            </a:r>
            <a:r>
              <a:rPr sz="2600" dirty="0">
                <a:solidFill>
                  <a:schemeClr val="bg1"/>
                </a:solidFill>
                <a:latin typeface="Century Gothic"/>
                <a:cs typeface="Century Gothic"/>
              </a:rPr>
              <a:t>identification</a:t>
            </a:r>
            <a:r>
              <a:rPr sz="2600" spc="-11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chemeClr val="bg1"/>
                </a:solidFill>
                <a:latin typeface="Century Gothic"/>
                <a:cs typeface="Century Gothic"/>
              </a:rPr>
              <a:t>using  </a:t>
            </a:r>
            <a:r>
              <a:rPr sz="2600" spc="-10" dirty="0">
                <a:solidFill>
                  <a:schemeClr val="bg1"/>
                </a:solidFill>
                <a:latin typeface="Century Gothic"/>
                <a:cs typeface="Century Gothic"/>
              </a:rPr>
              <a:t>standard</a:t>
            </a:r>
            <a:r>
              <a:rPr sz="2600" spc="-3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chemeClr val="bg1"/>
                </a:solidFill>
                <a:latin typeface="Century Gothic"/>
                <a:cs typeface="Century Gothic"/>
              </a:rPr>
              <a:t>terminology</a:t>
            </a:r>
            <a:endParaRPr sz="2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Rank Rating</a:t>
            </a:r>
            <a:r>
              <a:rPr sz="2600" b="1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Validation</a:t>
            </a:r>
            <a:r>
              <a:rPr sz="2000" spc="-5" dirty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560"/>
              </a:spcBef>
            </a:pPr>
            <a:r>
              <a:rPr sz="2600" dirty="0">
                <a:solidFill>
                  <a:schemeClr val="bg1"/>
                </a:solidFill>
                <a:latin typeface="Century Gothic"/>
                <a:cs typeface="Century Gothic"/>
              </a:rPr>
              <a:t>Discrimination </a:t>
            </a:r>
            <a:r>
              <a:rPr sz="2600" spc="-5" dirty="0">
                <a:solidFill>
                  <a:schemeClr val="bg1"/>
                </a:solidFill>
                <a:latin typeface="Century Gothic"/>
                <a:cs typeface="Century Gothic"/>
              </a:rPr>
              <a:t>of different flavour </a:t>
            </a:r>
            <a:r>
              <a:rPr sz="2600" dirty="0">
                <a:solidFill>
                  <a:schemeClr val="bg1"/>
                </a:solidFill>
                <a:latin typeface="Century Gothic"/>
                <a:cs typeface="Century Gothic"/>
              </a:rPr>
              <a:t>intensities  </a:t>
            </a:r>
            <a:r>
              <a:rPr sz="2600" spc="-10" dirty="0">
                <a:solidFill>
                  <a:schemeClr val="bg1"/>
                </a:solidFill>
                <a:latin typeface="Century Gothic"/>
                <a:cs typeface="Century Gothic"/>
              </a:rPr>
              <a:t>and </a:t>
            </a:r>
            <a:r>
              <a:rPr sz="2600" spc="-5" dirty="0">
                <a:solidFill>
                  <a:schemeClr val="bg1"/>
                </a:solidFill>
                <a:latin typeface="Century Gothic"/>
                <a:cs typeface="Century Gothic"/>
              </a:rPr>
              <a:t>scale </a:t>
            </a:r>
            <a:r>
              <a:rPr sz="2600" spc="-10" dirty="0">
                <a:solidFill>
                  <a:schemeClr val="bg1"/>
                </a:solidFill>
                <a:latin typeface="Century Gothic"/>
                <a:cs typeface="Century Gothic"/>
              </a:rPr>
              <a:t>them</a:t>
            </a:r>
            <a:r>
              <a:rPr sz="2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chemeClr val="bg1"/>
                </a:solidFill>
                <a:latin typeface="Century Gothic"/>
                <a:cs typeface="Century Gothic"/>
              </a:rPr>
              <a:t>accordingly</a:t>
            </a:r>
            <a:endParaRPr sz="2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In </a:t>
            </a:r>
            <a:r>
              <a:rPr sz="26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Profile</a:t>
            </a:r>
            <a:r>
              <a:rPr sz="26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6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Validation:</a:t>
            </a:r>
            <a:endParaRPr sz="2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450"/>
              </a:spcBef>
            </a:pPr>
            <a:r>
              <a:rPr sz="2400" dirty="0">
                <a:solidFill>
                  <a:schemeClr val="bg1"/>
                </a:solidFill>
                <a:latin typeface="Century Gothic"/>
                <a:cs typeface="Century Gothic"/>
              </a:rPr>
              <a:t>Primary </a:t>
            </a:r>
            <a:r>
              <a:rPr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focus </a:t>
            </a:r>
            <a:r>
              <a:rPr sz="2400" dirty="0">
                <a:solidFill>
                  <a:schemeClr val="bg1"/>
                </a:solidFill>
                <a:latin typeface="Century Gothic"/>
                <a:cs typeface="Century Gothic"/>
              </a:rPr>
              <a:t>on </a:t>
            </a:r>
            <a:r>
              <a:rPr sz="2400" b="1" dirty="0">
                <a:solidFill>
                  <a:srgbClr val="00FF00"/>
                </a:solidFill>
                <a:latin typeface="Century Gothic"/>
                <a:cs typeface="Century Gothic"/>
              </a:rPr>
              <a:t>IN</a:t>
            </a:r>
            <a:r>
              <a:rPr sz="24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or </a:t>
            </a:r>
            <a:r>
              <a:rPr sz="2400" b="1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24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chemeClr val="bg1"/>
                </a:solidFill>
                <a:latin typeface="Century Gothic"/>
                <a:cs typeface="Century Gothic"/>
              </a:rPr>
              <a:t>/ </a:t>
            </a:r>
            <a:r>
              <a:rPr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meeting </a:t>
            </a:r>
            <a:r>
              <a:rPr sz="2400" spc="-20" dirty="0">
                <a:solidFill>
                  <a:schemeClr val="bg1"/>
                </a:solidFill>
                <a:latin typeface="Century Gothic"/>
                <a:cs typeface="Century Gothic"/>
              </a:rPr>
              <a:t>the  </a:t>
            </a:r>
            <a:r>
              <a:rPr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brand‘s sensory </a:t>
            </a:r>
            <a:r>
              <a:rPr sz="2400" dirty="0">
                <a:solidFill>
                  <a:schemeClr val="bg1"/>
                </a:solidFill>
                <a:latin typeface="Century Gothic"/>
                <a:cs typeface="Century Gothic"/>
              </a:rPr>
              <a:t>profile – </a:t>
            </a:r>
            <a:r>
              <a:rPr lang="en-GB" sz="2400" dirty="0">
                <a:solidFill>
                  <a:schemeClr val="bg1"/>
                </a:solidFill>
                <a:latin typeface="Century Gothic"/>
                <a:cs typeface="Century Gothic"/>
              </a:rPr>
              <a:t>used by spirits customers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095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84E271-AAD3-4A95-8274-0AC8CEF91C1F}"/>
              </a:ext>
            </a:extLst>
          </p:cNvPr>
          <p:cNvSpPr txBox="1"/>
          <p:nvPr/>
        </p:nvSpPr>
        <p:spPr>
          <a:xfrm>
            <a:off x="2195735" y="391533"/>
            <a:ext cx="673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solidFill>
                  <a:schemeClr val="bg1"/>
                </a:solidFill>
              </a:rPr>
              <a:t>Assuring value from best sensory practices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6A12C-B090-46CA-9549-D62D55F1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369"/>
            <a:ext cx="11305309" cy="4808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3AEB68-B532-47D1-BA91-A5071A1C5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45" y="3566227"/>
            <a:ext cx="2950462" cy="26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751" y="1628800"/>
            <a:ext cx="11207887" cy="27363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Thank You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55374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C98E7-B547-457E-8EF0-4486BF3E5BAE}"/>
              </a:ext>
            </a:extLst>
          </p:cNvPr>
          <p:cNvSpPr txBox="1"/>
          <p:nvPr/>
        </p:nvSpPr>
        <p:spPr>
          <a:xfrm>
            <a:off x="1" y="1815154"/>
            <a:ext cx="117780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High-purity </a:t>
            </a:r>
            <a:r>
              <a:rPr lang="en-GB" sz="3200" b="1" dirty="0" err="1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potale</a:t>
            </a: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 ethanol ( 96 % ABV ) from agricultural crops </a:t>
            </a:r>
          </a:p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Base for premium vodka, gin, &amp;  several speciality spirits </a:t>
            </a:r>
          </a:p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Neutral smell and taste and negligible impurities are critical </a:t>
            </a:r>
          </a:p>
          <a:p>
            <a:pPr marL="800100" lvl="1" indent="-3429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Even after multiple distillations traces of congeners remains causing unacceptable odours </a:t>
            </a:r>
          </a:p>
          <a:p>
            <a:pPr algn="just"/>
            <a:endParaRPr lang="en-GB" sz="36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A852D-466E-4E05-92F0-27D15F5167E1}"/>
              </a:ext>
            </a:extLst>
          </p:cNvPr>
          <p:cNvSpPr txBox="1"/>
          <p:nvPr/>
        </p:nvSpPr>
        <p:spPr>
          <a:xfrm>
            <a:off x="1917510" y="287642"/>
            <a:ext cx="905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01651-1FCA-45D8-80B1-1E3483913F1C}"/>
              </a:ext>
            </a:extLst>
          </p:cNvPr>
          <p:cNvSpPr txBox="1"/>
          <p:nvPr/>
        </p:nvSpPr>
        <p:spPr>
          <a:xfrm>
            <a:off x="44068" y="440042"/>
            <a:ext cx="1205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Grain Neutral Spirit (GNS) or Extra Neutral Alcohol(ENA)</a:t>
            </a:r>
          </a:p>
        </p:txBody>
      </p:sp>
    </p:spTree>
    <p:extLst>
      <p:ext uri="{BB962C8B-B14F-4D97-AF65-F5344CB8AC3E}">
        <p14:creationId xmlns:p14="http://schemas.microsoft.com/office/powerpoint/2010/main" val="90501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FA852D-466E-4E05-92F0-27D15F5167E1}"/>
              </a:ext>
            </a:extLst>
          </p:cNvPr>
          <p:cNvSpPr txBox="1"/>
          <p:nvPr/>
        </p:nvSpPr>
        <p:spPr>
          <a:xfrm>
            <a:off x="1598021" y="0"/>
            <a:ext cx="933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Neutral Alcohol Purity is critical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E279A-3235-4838-934F-B5D300D29F31}"/>
              </a:ext>
            </a:extLst>
          </p:cNvPr>
          <p:cNvSpPr txBox="1"/>
          <p:nvPr/>
        </p:nvSpPr>
        <p:spPr>
          <a:xfrm>
            <a:off x="192714" y="646331"/>
            <a:ext cx="114095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Any off note from impurities/contamination adversely affects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32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Product sensory quality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Aroma &amp; flavour profile, 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Consistency and stability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Effect on post-consumption well-being ( Taste , Hangover, Toxicity)</a:t>
            </a:r>
          </a:p>
          <a:p>
            <a:pPr algn="just"/>
            <a:endParaRPr lang="en-GB" sz="32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Neutral spirits can exhibit objectionable off notes beyond MDL of analytical instruments but fall within sensory threshold of panellists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Structured sensory panellists training and regular proficiency calibration enhances trustworthiness of sensory quality decisions</a:t>
            </a:r>
          </a:p>
        </p:txBody>
      </p:sp>
    </p:spTree>
    <p:extLst>
      <p:ext uri="{BB962C8B-B14F-4D97-AF65-F5344CB8AC3E}">
        <p14:creationId xmlns:p14="http://schemas.microsoft.com/office/powerpoint/2010/main" val="418107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C0F78-191B-490B-A8CE-3219B1E9F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7" y="621347"/>
            <a:ext cx="11524034" cy="6284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0AE00-5E42-4D2A-9A0D-5135B7FF4109}"/>
              </a:ext>
            </a:extLst>
          </p:cNvPr>
          <p:cNvSpPr txBox="1"/>
          <p:nvPr/>
        </p:nvSpPr>
        <p:spPr>
          <a:xfrm>
            <a:off x="388962" y="191069"/>
            <a:ext cx="1097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Sensory Analysis vs. GC Analysis Data of Vodka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8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FC6C0A-7C65-4BD3-A8A8-2EA672173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63" y="15775"/>
            <a:ext cx="9766638" cy="79554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7C478-6A1A-45B3-8C51-D5CE710CC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3" y="645400"/>
            <a:ext cx="11612879" cy="62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D4378D-6ABD-4A1A-9443-AD62EDF58A7D}"/>
              </a:ext>
            </a:extLst>
          </p:cNvPr>
          <p:cNvSpPr txBox="1"/>
          <p:nvPr/>
        </p:nvSpPr>
        <p:spPr>
          <a:xfrm>
            <a:off x="116733" y="865762"/>
            <a:ext cx="122244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Aldehyde Level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Causes Harshness &amp; raw characters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Faster oxidation /less Blend Stability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Contributing to hangover / Carcinogenic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Methanol Content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bg1"/>
                </a:solidFill>
              </a:rPr>
              <a:t>Spirity</a:t>
            </a:r>
            <a:r>
              <a:rPr lang="en-GB" sz="2400" b="1" dirty="0">
                <a:solidFill>
                  <a:schemeClr val="bg1"/>
                </a:solidFill>
              </a:rPr>
              <a:t>/</a:t>
            </a:r>
            <a:r>
              <a:rPr lang="en-GB" sz="2400" b="1" dirty="0" err="1">
                <a:solidFill>
                  <a:schemeClr val="bg1"/>
                </a:solidFill>
              </a:rPr>
              <a:t>solventy</a:t>
            </a:r>
            <a:r>
              <a:rPr lang="en-GB" sz="2400" b="1" dirty="0">
                <a:solidFill>
                  <a:schemeClr val="bg1"/>
                </a:solidFill>
              </a:rPr>
              <a:t>/Pungency/ Causes faster oxidation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Faster Hangover /Toxic at higher level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Metabolizes by ADH &amp; ALDH to formic acid causing blindness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N-Propanol Content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Causes harshness  / Faster oxidation at higher level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Causes depression / Faster Metabolization by ADH &amp; ALDH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Fusel Oil / Higher Alcohols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Pungent, Harsher burning sensation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Different profile, faster oxidation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Metabolizes slowly by ADH &amp; ALDH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Contributing to hangover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1C75E-8C1A-4975-B4F2-0431FDD9379F}"/>
              </a:ext>
            </a:extLst>
          </p:cNvPr>
          <p:cNvSpPr/>
          <p:nvPr/>
        </p:nvSpPr>
        <p:spPr>
          <a:xfrm>
            <a:off x="440021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B60D5-6344-41E5-BEBB-2CB30330CA5E}"/>
              </a:ext>
            </a:extLst>
          </p:cNvPr>
          <p:cNvSpPr txBox="1"/>
          <p:nvPr/>
        </p:nvSpPr>
        <p:spPr>
          <a:xfrm flipH="1">
            <a:off x="522194" y="51883"/>
            <a:ext cx="1181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Consumer Perception &amp; Health Concerns </a:t>
            </a:r>
          </a:p>
        </p:txBody>
      </p:sp>
    </p:spTree>
    <p:extLst>
      <p:ext uri="{BB962C8B-B14F-4D97-AF65-F5344CB8AC3E}">
        <p14:creationId xmlns:p14="http://schemas.microsoft.com/office/powerpoint/2010/main" val="112888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35F3A7-46B3-4908-8575-AF0A139C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" y="631486"/>
            <a:ext cx="11380124" cy="6074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95181D-190A-48A8-A6A7-27D908A68A81}"/>
              </a:ext>
            </a:extLst>
          </p:cNvPr>
          <p:cNvSpPr/>
          <p:nvPr/>
        </p:nvSpPr>
        <p:spPr>
          <a:xfrm>
            <a:off x="1849690" y="43932"/>
            <a:ext cx="922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Neutral Spirit Specifications for Off - Note Congeners </a:t>
            </a:r>
          </a:p>
        </p:txBody>
      </p:sp>
    </p:spTree>
    <p:extLst>
      <p:ext uri="{BB962C8B-B14F-4D97-AF65-F5344CB8AC3E}">
        <p14:creationId xmlns:p14="http://schemas.microsoft.com/office/powerpoint/2010/main" val="19549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49085"/>
            <a:ext cx="12149016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Congeners Formation during Fermentation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3064" y="793088"/>
            <a:ext cx="9042352" cy="5436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793089"/>
            <a:ext cx="6429375" cy="51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2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768</Words>
  <Application>Microsoft Office PowerPoint</Application>
  <PresentationFormat>Widescreen</PresentationFormat>
  <Paragraphs>158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Book</vt:lpstr>
      <vt:lpstr>Calibri</vt:lpstr>
      <vt:lpstr>Calibri Light</vt:lpstr>
      <vt:lpstr>Century Gothic</vt:lpstr>
      <vt:lpstr>Courier New</vt:lpstr>
      <vt:lpstr>Proxima Soft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Congeners Formation during Fermentation  </vt:lpstr>
      <vt:lpstr>   No Congeners Desired in Ultrapure Neutral Alcohol</vt:lpstr>
      <vt:lpstr>Critical Fermentations Imperatives</vt:lpstr>
      <vt:lpstr>Critical Distillation Imperatives</vt:lpstr>
      <vt:lpstr>PowerPoint Presentation</vt:lpstr>
      <vt:lpstr>PowerPoint Presentation</vt:lpstr>
      <vt:lpstr>PowerPoint Presentation</vt:lpstr>
      <vt:lpstr>PowerPoint Presentation</vt:lpstr>
      <vt:lpstr>Flavour  release and transport in the mouth and nose</vt:lpstr>
      <vt:lpstr>PowerPoint Presentation</vt:lpstr>
      <vt:lpstr>PowerPoint Presentation</vt:lpstr>
      <vt:lpstr>Method of Proficiency Assessment?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Jugg</dc:creator>
  <cp:lastModifiedBy>Binod Maitin</cp:lastModifiedBy>
  <cp:revision>171</cp:revision>
  <cp:lastPrinted>2018-02-26T11:04:16Z</cp:lastPrinted>
  <dcterms:created xsi:type="dcterms:W3CDTF">2018-01-05T10:57:28Z</dcterms:created>
  <dcterms:modified xsi:type="dcterms:W3CDTF">2019-02-08T06:59:41Z</dcterms:modified>
</cp:coreProperties>
</file>